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ice" panose="020B0604020202020204" charset="0"/>
      <p:regular r:id="rId13"/>
    </p:embeddedFont>
    <p:embeddedFont>
      <p:font typeface="Amasis MT Pro Black" panose="02040A04050005020304" pitchFamily="18" charset="0"/>
      <p:bold r:id="rId14"/>
    </p:embeddedFont>
    <p:embeddedFont>
      <p:font typeface="Lora" panose="020F0502020204030204"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5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Plant Pulse: Deep Learning for Plant Disease Detection</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Presented by OM Prakash Bhagat, Vansh Sehgal, and Divyansh Kumawat under the supervision of Anisha M. Lal, School of Computer Science and Engineering (SCOPE), B.Tech. Computer Science and Engineering, September 2025.</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4261247"/>
            <a:ext cx="7431167"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Conclusion and Future Directions</a:t>
            </a:r>
            <a:endParaRPr lang="en-US" sz="3900" dirty="0"/>
          </a:p>
        </p:txBody>
      </p:sp>
      <p:sp>
        <p:nvSpPr>
          <p:cNvPr id="4" name="Text 1"/>
          <p:cNvSpPr/>
          <p:nvPr/>
        </p:nvSpPr>
        <p:spPr>
          <a:xfrm>
            <a:off x="793790" y="5178981"/>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This project demonstrates a modern, deep learning-based approach to plant disease detection with high accuracy and practical usability. By combining CNNs with an interactive chatbot, it addresses key gaps in current solutions, offering farmers accessible, timely, and reliable disease management tools. Future work includes expanding datasets for broader crop coverage, optimizing models for edge devices, and enhancing chatbot capabilities for personalized agricultural advice.</a:t>
            </a:r>
            <a:endParaRPr lang="en-US" sz="1550" dirty="0"/>
          </a:p>
        </p:txBody>
      </p:sp>
      <p:sp>
        <p:nvSpPr>
          <p:cNvPr id="5" name="Rectangle 4">
            <a:extLst>
              <a:ext uri="{FF2B5EF4-FFF2-40B4-BE49-F238E27FC236}">
                <a16:creationId xmlns:a16="http://schemas.microsoft.com/office/drawing/2014/main" id="{BC4D21D3-27D7-01E8-3C6D-75916802C234}"/>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3444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Introduction: The Challenge of Plant Diseases</a:t>
            </a:r>
            <a:endParaRPr lang="en-US" sz="3900" dirty="0"/>
          </a:p>
        </p:txBody>
      </p:sp>
      <p:sp>
        <p:nvSpPr>
          <p:cNvPr id="4" name="Text 1"/>
          <p:cNvSpPr/>
          <p:nvPr/>
        </p:nvSpPr>
        <p:spPr>
          <a:xfrm>
            <a:off x="6280190" y="3772257"/>
            <a:ext cx="7556421" cy="222277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Plants are vital for food, oxygen, and raw materials but face threats from fungal, bacterial, and viral diseases. These diseases cause visible symptoms like leaf spots and discoloration, reducing photosynthesis and crop yields. Traditional diagnosis relies on expert visual inspection, which is slow, labor-intensive, and error-prone, especially in resource-limited areas. Advances in AI and deep learning offer promising solutions to automate and improve disease detection, supporting sustainable agriculture and food security.</a:t>
            </a:r>
            <a:endParaRPr lang="en-US" sz="1550" dirty="0"/>
          </a:p>
        </p:txBody>
      </p:sp>
      <p:sp>
        <p:nvSpPr>
          <p:cNvPr id="5" name="Rectangle 4">
            <a:extLst>
              <a:ext uri="{FF2B5EF4-FFF2-40B4-BE49-F238E27FC236}">
                <a16:creationId xmlns:a16="http://schemas.microsoft.com/office/drawing/2014/main" id="{C7DB5D1D-687F-96A0-1E10-8D2CCFB6E241}"/>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97120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Motivation and Scope</a:t>
            </a:r>
            <a:endParaRPr lang="en-US" sz="3900" dirty="0"/>
          </a:p>
        </p:txBody>
      </p:sp>
      <p:sp>
        <p:nvSpPr>
          <p:cNvPr id="3" name="Text 1"/>
          <p:cNvSpPr/>
          <p:nvPr/>
        </p:nvSpPr>
        <p:spPr>
          <a:xfrm>
            <a:off x="793790" y="3988117"/>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Accurate and timely disease detection is critical to prevent crop loss and financial strain on farmers. Many symptoms overlap with nutrient deficiencies or environmental stress, complicating diagnosis. This project leverages deep learning, specifically Convolutional Neural Networks (CNNs), trained on over 65,000 images across 37 disease categories, to automate detection. Additionally, an FAQ chatbot powered by sentence embeddings offers interactive guidance, making the system accessible and practical for farmers, even in low-resource settings.</a:t>
            </a:r>
            <a:endParaRPr lang="en-US" sz="1550" dirty="0"/>
          </a:p>
        </p:txBody>
      </p:sp>
      <p:sp>
        <p:nvSpPr>
          <p:cNvPr id="5" name="Rectangle 4">
            <a:extLst>
              <a:ext uri="{FF2B5EF4-FFF2-40B4-BE49-F238E27FC236}">
                <a16:creationId xmlns:a16="http://schemas.microsoft.com/office/drawing/2014/main" id="{5A65C818-B8A0-2467-B64D-9F6364352D5D}"/>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3444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Literature Review: Advances and Limitations</a:t>
            </a:r>
            <a:endParaRPr lang="en-US" sz="3900" dirty="0"/>
          </a:p>
        </p:txBody>
      </p:sp>
      <p:sp>
        <p:nvSpPr>
          <p:cNvPr id="4" name="Text 1"/>
          <p:cNvSpPr/>
          <p:nvPr/>
        </p:nvSpPr>
        <p:spPr>
          <a:xfrm>
            <a:off x="6280190" y="3772257"/>
            <a:ext cx="7556421" cy="222277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Recent studies show CNN-based models achieving up to 98.98% accuracy in plant disease detection using datasets like PlantVillage. Techniques include semantic segmentation, attention mechanisms, transfer learning, and ensemble models. However, challenges remain such as overfitting, limited generalization to diverse crops, computational complexity, and lack of user-friendly applications. Most models focus on classification without integrating decision-support tools for farmers.</a:t>
            </a:r>
            <a:endParaRPr lang="en-US" sz="1550" dirty="0"/>
          </a:p>
        </p:txBody>
      </p:sp>
      <p:sp>
        <p:nvSpPr>
          <p:cNvPr id="7" name="Rectangle 6">
            <a:extLst>
              <a:ext uri="{FF2B5EF4-FFF2-40B4-BE49-F238E27FC236}">
                <a16:creationId xmlns:a16="http://schemas.microsoft.com/office/drawing/2014/main" id="{37EB9AB6-401C-B017-2870-CD10D2F489C0}"/>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46089"/>
            <a:ext cx="801362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Identified Gaps in Current Solutions</a:t>
            </a:r>
            <a:endParaRPr lang="en-US" sz="3900" dirty="0"/>
          </a:p>
        </p:txBody>
      </p:sp>
      <p:sp>
        <p:nvSpPr>
          <p:cNvPr id="3" name="Shape 1"/>
          <p:cNvSpPr/>
          <p:nvPr/>
        </p:nvSpPr>
        <p:spPr>
          <a:xfrm>
            <a:off x="793790" y="3063002"/>
            <a:ext cx="6422231" cy="1461016"/>
          </a:xfrm>
          <a:prstGeom prst="roundRect">
            <a:avLst>
              <a:gd name="adj" fmla="val 2038"/>
            </a:avLst>
          </a:prstGeom>
          <a:solidFill>
            <a:srgbClr val="1B5F39"/>
          </a:solidFill>
          <a:ln/>
        </p:spPr>
        <p:txBody>
          <a:bodyPr/>
          <a:lstStyle/>
          <a:p>
            <a:endParaRPr lang="en-IN"/>
          </a:p>
        </p:txBody>
      </p:sp>
      <p:sp>
        <p:nvSpPr>
          <p:cNvPr id="4" name="Text 2"/>
          <p:cNvSpPr/>
          <p:nvPr/>
        </p:nvSpPr>
        <p:spPr>
          <a:xfrm>
            <a:off x="992148" y="32613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Alice" pitchFamily="34" charset="0"/>
                <a:ea typeface="Alice" pitchFamily="34" charset="-122"/>
                <a:cs typeface="Alice" pitchFamily="34" charset="-120"/>
              </a:rPr>
              <a:t>Dataset Limitations</a:t>
            </a:r>
            <a:endParaRPr lang="en-US" sz="1950" dirty="0"/>
          </a:p>
        </p:txBody>
      </p:sp>
      <p:sp>
        <p:nvSpPr>
          <p:cNvPr id="5" name="Text 3"/>
          <p:cNvSpPr/>
          <p:nvPr/>
        </p:nvSpPr>
        <p:spPr>
          <a:xfrm>
            <a:off x="992148" y="3690580"/>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Lora" pitchFamily="34" charset="0"/>
                <a:ea typeface="Lora" pitchFamily="34" charset="-122"/>
                <a:cs typeface="Lora" pitchFamily="34" charset="-120"/>
              </a:rPr>
              <a:t>Predominance of small, homogeneous datasets limits real-world applicability due to varying field conditions.</a:t>
            </a:r>
            <a:endParaRPr lang="en-US" sz="1550" dirty="0"/>
          </a:p>
        </p:txBody>
      </p:sp>
      <p:sp>
        <p:nvSpPr>
          <p:cNvPr id="6" name="Shape 4"/>
          <p:cNvSpPr/>
          <p:nvPr/>
        </p:nvSpPr>
        <p:spPr>
          <a:xfrm>
            <a:off x="7414379" y="3063002"/>
            <a:ext cx="6422231" cy="1461016"/>
          </a:xfrm>
          <a:prstGeom prst="roundRect">
            <a:avLst>
              <a:gd name="adj" fmla="val 2038"/>
            </a:avLst>
          </a:prstGeom>
          <a:solidFill>
            <a:srgbClr val="1B5F39"/>
          </a:solidFill>
          <a:ln/>
        </p:spPr>
        <p:txBody>
          <a:bodyPr/>
          <a:lstStyle/>
          <a:p>
            <a:endParaRPr lang="en-IN"/>
          </a:p>
        </p:txBody>
      </p:sp>
      <p:sp>
        <p:nvSpPr>
          <p:cNvPr id="7" name="Text 5"/>
          <p:cNvSpPr/>
          <p:nvPr/>
        </p:nvSpPr>
        <p:spPr>
          <a:xfrm>
            <a:off x="7612737" y="3261360"/>
            <a:ext cx="2863334"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Alice" pitchFamily="34" charset="0"/>
                <a:ea typeface="Alice" pitchFamily="34" charset="-122"/>
                <a:cs typeface="Alice" pitchFamily="34" charset="-120"/>
              </a:rPr>
              <a:t>Early Symptom Detection</a:t>
            </a:r>
            <a:endParaRPr lang="en-US" sz="1950" dirty="0"/>
          </a:p>
        </p:txBody>
      </p:sp>
      <p:sp>
        <p:nvSpPr>
          <p:cNvPr id="8" name="Text 6"/>
          <p:cNvSpPr/>
          <p:nvPr/>
        </p:nvSpPr>
        <p:spPr>
          <a:xfrm>
            <a:off x="7612737" y="3690580"/>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Lora" pitchFamily="34" charset="0"/>
                <a:ea typeface="Lora" pitchFamily="34" charset="-122"/>
                <a:cs typeface="Lora" pitchFamily="34" charset="-120"/>
              </a:rPr>
              <a:t>Models struggle to identify subtle or early-stage disease symptoms, impacting timely intervention.</a:t>
            </a:r>
            <a:endParaRPr lang="en-US" sz="1550" dirty="0"/>
          </a:p>
        </p:txBody>
      </p:sp>
      <p:sp>
        <p:nvSpPr>
          <p:cNvPr id="9" name="Shape 7"/>
          <p:cNvSpPr/>
          <p:nvPr/>
        </p:nvSpPr>
        <p:spPr>
          <a:xfrm>
            <a:off x="793790" y="4722376"/>
            <a:ext cx="6422231" cy="1461016"/>
          </a:xfrm>
          <a:prstGeom prst="roundRect">
            <a:avLst>
              <a:gd name="adj" fmla="val 2038"/>
            </a:avLst>
          </a:prstGeom>
          <a:solidFill>
            <a:srgbClr val="1B5F39"/>
          </a:solidFill>
          <a:ln/>
        </p:spPr>
        <p:txBody>
          <a:bodyPr/>
          <a:lstStyle/>
          <a:p>
            <a:endParaRPr lang="en-IN"/>
          </a:p>
        </p:txBody>
      </p:sp>
      <p:sp>
        <p:nvSpPr>
          <p:cNvPr id="10" name="Text 8"/>
          <p:cNvSpPr/>
          <p:nvPr/>
        </p:nvSpPr>
        <p:spPr>
          <a:xfrm>
            <a:off x="992148" y="4920734"/>
            <a:ext cx="3016091"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Alice" pitchFamily="34" charset="0"/>
                <a:ea typeface="Alice" pitchFamily="34" charset="-122"/>
                <a:cs typeface="Alice" pitchFamily="34" charset="-120"/>
              </a:rPr>
              <a:t>Computational Constraints</a:t>
            </a:r>
            <a:endParaRPr lang="en-US" sz="1950" dirty="0"/>
          </a:p>
        </p:txBody>
      </p:sp>
      <p:sp>
        <p:nvSpPr>
          <p:cNvPr id="11" name="Text 9"/>
          <p:cNvSpPr/>
          <p:nvPr/>
        </p:nvSpPr>
        <p:spPr>
          <a:xfrm>
            <a:off x="992148" y="5349954"/>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Lora" pitchFamily="34" charset="0"/>
                <a:ea typeface="Lora" pitchFamily="34" charset="-122"/>
                <a:cs typeface="Lora" pitchFamily="34" charset="-120"/>
              </a:rPr>
              <a:t>High model complexity hinders deployment on low-resource devices common in farming environments.</a:t>
            </a:r>
            <a:endParaRPr lang="en-US" sz="1550" dirty="0"/>
          </a:p>
        </p:txBody>
      </p:sp>
      <p:sp>
        <p:nvSpPr>
          <p:cNvPr id="12" name="Shape 10"/>
          <p:cNvSpPr/>
          <p:nvPr/>
        </p:nvSpPr>
        <p:spPr>
          <a:xfrm>
            <a:off x="7414379" y="4722376"/>
            <a:ext cx="6422231" cy="1461016"/>
          </a:xfrm>
          <a:prstGeom prst="roundRect">
            <a:avLst>
              <a:gd name="adj" fmla="val 2038"/>
            </a:avLst>
          </a:prstGeom>
          <a:solidFill>
            <a:srgbClr val="1B5F39"/>
          </a:solidFill>
          <a:ln/>
        </p:spPr>
        <p:txBody>
          <a:bodyPr/>
          <a:lstStyle/>
          <a:p>
            <a:endParaRPr lang="en-IN"/>
          </a:p>
        </p:txBody>
      </p:sp>
      <p:sp>
        <p:nvSpPr>
          <p:cNvPr id="13" name="Text 11"/>
          <p:cNvSpPr/>
          <p:nvPr/>
        </p:nvSpPr>
        <p:spPr>
          <a:xfrm>
            <a:off x="7612737" y="492073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Alice" pitchFamily="34" charset="0"/>
                <a:ea typeface="Alice" pitchFamily="34" charset="-122"/>
                <a:cs typeface="Alice" pitchFamily="34" charset="-120"/>
              </a:rPr>
              <a:t>User Interaction</a:t>
            </a:r>
            <a:endParaRPr lang="en-US" sz="1950" dirty="0"/>
          </a:p>
        </p:txBody>
      </p:sp>
      <p:sp>
        <p:nvSpPr>
          <p:cNvPr id="14" name="Text 12"/>
          <p:cNvSpPr/>
          <p:nvPr/>
        </p:nvSpPr>
        <p:spPr>
          <a:xfrm>
            <a:off x="7612737" y="5349954"/>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Lora" pitchFamily="34" charset="0"/>
                <a:ea typeface="Lora" pitchFamily="34" charset="-122"/>
                <a:cs typeface="Lora" pitchFamily="34" charset="-120"/>
              </a:rPr>
              <a:t>Lack of integrated interactive tools like chatbots limits practical decision support for farmers.</a:t>
            </a:r>
            <a:endParaRPr lang="en-US" sz="1550" dirty="0"/>
          </a:p>
        </p:txBody>
      </p:sp>
      <p:sp>
        <p:nvSpPr>
          <p:cNvPr id="15" name="Rectangle 14">
            <a:extLst>
              <a:ext uri="{FF2B5EF4-FFF2-40B4-BE49-F238E27FC236}">
                <a16:creationId xmlns:a16="http://schemas.microsoft.com/office/drawing/2014/main" id="{6165B97B-27B6-081A-42FA-7848416B7DF3}"/>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97120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Project Objectives</a:t>
            </a:r>
            <a:endParaRPr lang="en-US" sz="3900" dirty="0"/>
          </a:p>
        </p:txBody>
      </p:sp>
      <p:sp>
        <p:nvSpPr>
          <p:cNvPr id="3" name="Text 1"/>
          <p:cNvSpPr/>
          <p:nvPr/>
        </p:nvSpPr>
        <p:spPr>
          <a:xfrm>
            <a:off x="793790" y="3988117"/>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This research aims to develop a CNN-based plant disease detection model with over 95% accuracy across 10 crop types and 37 disease classes. The system incorporates data augmentation and normalization to enhance robustness. A user-friendly chatbot interface will provide real-time, actionable information to farmers. The model will be evaluated on diverse datasets to ensure applicability in resource-constrained regions, supporting sustainable agriculture through accessible technology.</a:t>
            </a:r>
            <a:endParaRPr lang="en-US" sz="1550" dirty="0"/>
          </a:p>
        </p:txBody>
      </p:sp>
      <p:sp>
        <p:nvSpPr>
          <p:cNvPr id="4" name="Rectangle 3">
            <a:extLst>
              <a:ext uri="{FF2B5EF4-FFF2-40B4-BE49-F238E27FC236}">
                <a16:creationId xmlns:a16="http://schemas.microsoft.com/office/drawing/2014/main" id="{71D381C9-D9A5-9D56-AB9F-7C9987CB0AD3}"/>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97120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Problem Statement</a:t>
            </a:r>
            <a:endParaRPr lang="en-US" sz="3900" dirty="0"/>
          </a:p>
        </p:txBody>
      </p:sp>
      <p:sp>
        <p:nvSpPr>
          <p:cNvPr id="3" name="Text 1"/>
          <p:cNvSpPr/>
          <p:nvPr/>
        </p:nvSpPr>
        <p:spPr>
          <a:xfrm>
            <a:off x="793790" y="3988117"/>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Plant diseases cause significant crop losses and threaten food security. Current manual diagnostic methods are slow, error-prone, and inaccessible in many regions. Disease symptoms often resemble other stresses, complicating diagnosis. Multiple diseases on a single plant further challenge farmers. An automated, reliable system using CNNs and an FAQ chatbot is needed to improve detection accuracy, reduce farmer burden, and enable timely management, especially in resource-limited settings.</a:t>
            </a:r>
            <a:endParaRPr lang="en-US" sz="1550" dirty="0"/>
          </a:p>
        </p:txBody>
      </p:sp>
      <p:sp>
        <p:nvSpPr>
          <p:cNvPr id="4" name="Rectangle 3">
            <a:extLst>
              <a:ext uri="{FF2B5EF4-FFF2-40B4-BE49-F238E27FC236}">
                <a16:creationId xmlns:a16="http://schemas.microsoft.com/office/drawing/2014/main" id="{B2952486-D846-FA78-2A3A-FE6133BD00F3}"/>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4793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Project Plan Overview</a:t>
            </a:r>
            <a:endParaRPr lang="en-US" sz="3900" dirty="0"/>
          </a:p>
        </p:txBody>
      </p:sp>
      <p:sp>
        <p:nvSpPr>
          <p:cNvPr id="3" name="Shape 1"/>
          <p:cNvSpPr/>
          <p:nvPr/>
        </p:nvSpPr>
        <p:spPr>
          <a:xfrm>
            <a:off x="793790" y="1664851"/>
            <a:ext cx="13042821" cy="5916811"/>
          </a:xfrm>
          <a:prstGeom prst="roundRect">
            <a:avLst>
              <a:gd name="adj" fmla="val 503"/>
            </a:avLst>
          </a:prstGeom>
          <a:noFill/>
          <a:ln w="7620">
            <a:solidFill>
              <a:srgbClr val="000000">
                <a:alpha val="8000"/>
              </a:srgbClr>
            </a:solidFill>
            <a:prstDash val="solid"/>
          </a:ln>
        </p:spPr>
        <p:txBody>
          <a:bodyPr/>
          <a:lstStyle/>
          <a:p>
            <a:endParaRPr lang="en-IN"/>
          </a:p>
        </p:txBody>
      </p:sp>
      <p:sp>
        <p:nvSpPr>
          <p:cNvPr id="4" name="Shape 2"/>
          <p:cNvSpPr/>
          <p:nvPr/>
        </p:nvSpPr>
        <p:spPr>
          <a:xfrm>
            <a:off x="801410" y="1672471"/>
            <a:ext cx="13027581" cy="570905"/>
          </a:xfrm>
          <a:prstGeom prst="rect">
            <a:avLst/>
          </a:prstGeom>
          <a:solidFill>
            <a:srgbClr val="FFFFFF">
              <a:alpha val="4000"/>
            </a:srgbClr>
          </a:solidFill>
          <a:ln/>
        </p:spPr>
        <p:txBody>
          <a:bodyPr/>
          <a:lstStyle/>
          <a:p>
            <a:endParaRPr lang="en-IN"/>
          </a:p>
        </p:txBody>
      </p:sp>
      <p:sp>
        <p:nvSpPr>
          <p:cNvPr id="5" name="Text 3"/>
          <p:cNvSpPr/>
          <p:nvPr/>
        </p:nvSpPr>
        <p:spPr>
          <a:xfrm>
            <a:off x="999887" y="1799153"/>
            <a:ext cx="3507700"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Weeks</a:t>
            </a:r>
            <a:endParaRPr lang="en-US" sz="1550" dirty="0"/>
          </a:p>
        </p:txBody>
      </p:sp>
      <p:sp>
        <p:nvSpPr>
          <p:cNvPr id="6" name="Text 4"/>
          <p:cNvSpPr/>
          <p:nvPr/>
        </p:nvSpPr>
        <p:spPr>
          <a:xfrm>
            <a:off x="4911923" y="1799153"/>
            <a:ext cx="8718709"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Activities &amp; Deliverables</a:t>
            </a:r>
            <a:endParaRPr lang="en-US" sz="1550" dirty="0"/>
          </a:p>
        </p:txBody>
      </p:sp>
      <p:sp>
        <p:nvSpPr>
          <p:cNvPr id="7" name="Shape 5"/>
          <p:cNvSpPr/>
          <p:nvPr/>
        </p:nvSpPr>
        <p:spPr>
          <a:xfrm>
            <a:off x="801410" y="2243376"/>
            <a:ext cx="13027581" cy="888444"/>
          </a:xfrm>
          <a:prstGeom prst="rect">
            <a:avLst/>
          </a:prstGeom>
          <a:solidFill>
            <a:srgbClr val="000000">
              <a:alpha val="4000"/>
            </a:srgbClr>
          </a:solidFill>
          <a:ln/>
        </p:spPr>
        <p:txBody>
          <a:bodyPr/>
          <a:lstStyle/>
          <a:p>
            <a:endParaRPr lang="en-IN"/>
          </a:p>
        </p:txBody>
      </p:sp>
      <p:sp>
        <p:nvSpPr>
          <p:cNvPr id="8" name="Text 6"/>
          <p:cNvSpPr/>
          <p:nvPr/>
        </p:nvSpPr>
        <p:spPr>
          <a:xfrm>
            <a:off x="999887" y="2370058"/>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1-2</a:t>
            </a:r>
            <a:endParaRPr lang="en-US" sz="1550" dirty="0"/>
          </a:p>
        </p:txBody>
      </p:sp>
      <p:sp>
        <p:nvSpPr>
          <p:cNvPr id="9" name="Text 7"/>
          <p:cNvSpPr/>
          <p:nvPr/>
        </p:nvSpPr>
        <p:spPr>
          <a:xfrm>
            <a:off x="4911923" y="2370058"/>
            <a:ext cx="871870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Data collection, preprocessing, augmentation, and normalization. Deliverables: Data Collection Report, Preprocessed Dataset, Documentation.</a:t>
            </a:r>
            <a:endParaRPr lang="en-US" sz="1550" dirty="0"/>
          </a:p>
        </p:txBody>
      </p:sp>
      <p:sp>
        <p:nvSpPr>
          <p:cNvPr id="10" name="Shape 8"/>
          <p:cNvSpPr/>
          <p:nvPr/>
        </p:nvSpPr>
        <p:spPr>
          <a:xfrm>
            <a:off x="801410" y="3131820"/>
            <a:ext cx="13027581" cy="888444"/>
          </a:xfrm>
          <a:prstGeom prst="rect">
            <a:avLst/>
          </a:prstGeom>
          <a:solidFill>
            <a:srgbClr val="FFFFFF">
              <a:alpha val="4000"/>
            </a:srgbClr>
          </a:solidFill>
          <a:ln/>
        </p:spPr>
        <p:txBody>
          <a:bodyPr/>
          <a:lstStyle/>
          <a:p>
            <a:endParaRPr lang="en-IN"/>
          </a:p>
        </p:txBody>
      </p:sp>
      <p:sp>
        <p:nvSpPr>
          <p:cNvPr id="11" name="Text 9"/>
          <p:cNvSpPr/>
          <p:nvPr/>
        </p:nvSpPr>
        <p:spPr>
          <a:xfrm>
            <a:off x="999887" y="3258502"/>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3-4</a:t>
            </a:r>
            <a:endParaRPr lang="en-US" sz="1550" dirty="0"/>
          </a:p>
        </p:txBody>
      </p:sp>
      <p:sp>
        <p:nvSpPr>
          <p:cNvPr id="12" name="Text 10"/>
          <p:cNvSpPr/>
          <p:nvPr/>
        </p:nvSpPr>
        <p:spPr>
          <a:xfrm>
            <a:off x="4911923" y="3258502"/>
            <a:ext cx="871870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Model architecture design with CNN layers, activation functions, and system flow diagrams. Deliverables: Architecture Design Document, Flow Diagrams, Decision Rationale.</a:t>
            </a:r>
            <a:endParaRPr lang="en-US" sz="1550" dirty="0"/>
          </a:p>
        </p:txBody>
      </p:sp>
      <p:sp>
        <p:nvSpPr>
          <p:cNvPr id="13" name="Shape 11"/>
          <p:cNvSpPr/>
          <p:nvPr/>
        </p:nvSpPr>
        <p:spPr>
          <a:xfrm>
            <a:off x="801410" y="4020264"/>
            <a:ext cx="13027581" cy="888444"/>
          </a:xfrm>
          <a:prstGeom prst="rect">
            <a:avLst/>
          </a:prstGeom>
          <a:solidFill>
            <a:srgbClr val="000000">
              <a:alpha val="4000"/>
            </a:srgbClr>
          </a:solidFill>
          <a:ln/>
        </p:spPr>
        <p:txBody>
          <a:bodyPr/>
          <a:lstStyle/>
          <a:p>
            <a:endParaRPr lang="en-IN"/>
          </a:p>
        </p:txBody>
      </p:sp>
      <p:sp>
        <p:nvSpPr>
          <p:cNvPr id="14" name="Text 12"/>
          <p:cNvSpPr/>
          <p:nvPr/>
        </p:nvSpPr>
        <p:spPr>
          <a:xfrm>
            <a:off x="999887" y="4146947"/>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5-6</a:t>
            </a:r>
            <a:endParaRPr lang="en-US" sz="1550" dirty="0"/>
          </a:p>
        </p:txBody>
      </p:sp>
      <p:sp>
        <p:nvSpPr>
          <p:cNvPr id="15" name="Text 13"/>
          <p:cNvSpPr/>
          <p:nvPr/>
        </p:nvSpPr>
        <p:spPr>
          <a:xfrm>
            <a:off x="4911923" y="4146947"/>
            <a:ext cx="871870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Model training with hyperparameter tuning and checkpointing. Deliverables: Training Logs, Initial Model Checkpoints, Configuration Documentation.</a:t>
            </a:r>
            <a:endParaRPr lang="en-US" sz="1550" dirty="0"/>
          </a:p>
        </p:txBody>
      </p:sp>
      <p:sp>
        <p:nvSpPr>
          <p:cNvPr id="16" name="Shape 14"/>
          <p:cNvSpPr/>
          <p:nvPr/>
        </p:nvSpPr>
        <p:spPr>
          <a:xfrm>
            <a:off x="801410" y="4908709"/>
            <a:ext cx="13027581" cy="888444"/>
          </a:xfrm>
          <a:prstGeom prst="rect">
            <a:avLst/>
          </a:prstGeom>
          <a:solidFill>
            <a:srgbClr val="FFFFFF">
              <a:alpha val="4000"/>
            </a:srgbClr>
          </a:solidFill>
          <a:ln/>
        </p:spPr>
        <p:txBody>
          <a:bodyPr/>
          <a:lstStyle/>
          <a:p>
            <a:endParaRPr lang="en-IN"/>
          </a:p>
        </p:txBody>
      </p:sp>
      <p:sp>
        <p:nvSpPr>
          <p:cNvPr id="17" name="Text 15"/>
          <p:cNvSpPr/>
          <p:nvPr/>
        </p:nvSpPr>
        <p:spPr>
          <a:xfrm>
            <a:off x="999887" y="5035391"/>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7-8</a:t>
            </a:r>
            <a:endParaRPr lang="en-US" sz="1550" dirty="0"/>
          </a:p>
        </p:txBody>
      </p:sp>
      <p:sp>
        <p:nvSpPr>
          <p:cNvPr id="18" name="Text 16"/>
          <p:cNvSpPr/>
          <p:nvPr/>
        </p:nvSpPr>
        <p:spPr>
          <a:xfrm>
            <a:off x="4911923" y="5035391"/>
            <a:ext cx="871870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Testing and validation using accuracy, precision, recall, F1-score, and confusion matrix. Deliverables: Validation Report, Performance Analysis.</a:t>
            </a:r>
            <a:endParaRPr lang="en-US" sz="1550" dirty="0"/>
          </a:p>
        </p:txBody>
      </p:sp>
      <p:sp>
        <p:nvSpPr>
          <p:cNvPr id="19" name="Shape 17"/>
          <p:cNvSpPr/>
          <p:nvPr/>
        </p:nvSpPr>
        <p:spPr>
          <a:xfrm>
            <a:off x="801410" y="5797153"/>
            <a:ext cx="13027581" cy="888444"/>
          </a:xfrm>
          <a:prstGeom prst="rect">
            <a:avLst/>
          </a:prstGeom>
          <a:solidFill>
            <a:srgbClr val="000000">
              <a:alpha val="4000"/>
            </a:srgbClr>
          </a:solidFill>
          <a:ln/>
        </p:spPr>
        <p:txBody>
          <a:bodyPr/>
          <a:lstStyle/>
          <a:p>
            <a:endParaRPr lang="en-IN"/>
          </a:p>
        </p:txBody>
      </p:sp>
      <p:sp>
        <p:nvSpPr>
          <p:cNvPr id="20" name="Text 18"/>
          <p:cNvSpPr/>
          <p:nvPr/>
        </p:nvSpPr>
        <p:spPr>
          <a:xfrm>
            <a:off x="999887" y="5923836"/>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9-10</a:t>
            </a:r>
            <a:endParaRPr lang="en-US" sz="1550" dirty="0"/>
          </a:p>
        </p:txBody>
      </p:sp>
      <p:sp>
        <p:nvSpPr>
          <p:cNvPr id="21" name="Text 19"/>
          <p:cNvSpPr/>
          <p:nvPr/>
        </p:nvSpPr>
        <p:spPr>
          <a:xfrm>
            <a:off x="4911923" y="5923836"/>
            <a:ext cx="871870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Fine-tuning, experiments with transfer learning and regularization. Deliverables: Final Performance Report, Recommendations.</a:t>
            </a:r>
            <a:endParaRPr lang="en-US" sz="1550" dirty="0"/>
          </a:p>
        </p:txBody>
      </p:sp>
      <p:sp>
        <p:nvSpPr>
          <p:cNvPr id="22" name="Shape 20"/>
          <p:cNvSpPr/>
          <p:nvPr/>
        </p:nvSpPr>
        <p:spPr>
          <a:xfrm>
            <a:off x="801410" y="6685598"/>
            <a:ext cx="13027581" cy="888444"/>
          </a:xfrm>
          <a:prstGeom prst="rect">
            <a:avLst/>
          </a:prstGeom>
          <a:solidFill>
            <a:srgbClr val="FFFFFF">
              <a:alpha val="4000"/>
            </a:srgbClr>
          </a:solidFill>
          <a:ln/>
        </p:spPr>
        <p:txBody>
          <a:bodyPr/>
          <a:lstStyle/>
          <a:p>
            <a:endParaRPr lang="en-IN"/>
          </a:p>
        </p:txBody>
      </p:sp>
      <p:sp>
        <p:nvSpPr>
          <p:cNvPr id="23" name="Text 21"/>
          <p:cNvSpPr/>
          <p:nvPr/>
        </p:nvSpPr>
        <p:spPr>
          <a:xfrm>
            <a:off x="999887" y="6812280"/>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Final Stage</a:t>
            </a:r>
            <a:endParaRPr lang="en-US" sz="1550" dirty="0"/>
          </a:p>
        </p:txBody>
      </p:sp>
      <p:sp>
        <p:nvSpPr>
          <p:cNvPr id="24" name="Text 22"/>
          <p:cNvSpPr/>
          <p:nvPr/>
        </p:nvSpPr>
        <p:spPr>
          <a:xfrm>
            <a:off x="4911923" y="6812280"/>
            <a:ext cx="8718709"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Report compilation and presentation preparation. Deliverables: Final Report, Presentation Slides, Feedback.</a:t>
            </a:r>
            <a:endParaRPr lang="en-US" sz="1550" dirty="0"/>
          </a:p>
        </p:txBody>
      </p:sp>
      <p:sp>
        <p:nvSpPr>
          <p:cNvPr id="25" name="Rectangle 24">
            <a:extLst>
              <a:ext uri="{FF2B5EF4-FFF2-40B4-BE49-F238E27FC236}">
                <a16:creationId xmlns:a16="http://schemas.microsoft.com/office/drawing/2014/main" id="{0F4A9648-CCFF-F378-9132-C0BCD546A063}"/>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03314"/>
            <a:ext cx="714494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System Design and Architecture</a:t>
            </a:r>
            <a:endParaRPr lang="en-US" sz="3900" dirty="0"/>
          </a:p>
        </p:txBody>
      </p:sp>
      <p:sp>
        <p:nvSpPr>
          <p:cNvPr id="4" name="Text 1"/>
          <p:cNvSpPr/>
          <p:nvPr/>
        </p:nvSpPr>
        <p:spPr>
          <a:xfrm>
            <a:off x="793790" y="3621048"/>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system architecture integrates image input, preprocessing, CNN-based feature extraction, classification via Softmax, and an FAQ chatbot interface. Data flows from image acquisition through augmentation and normalization to the CNN model, which outputs disease predictions. The chatbot uses sentence embeddings to interpret user queries and provide tailored guidance. The design supports scalability, real-time inference, and usability on low-resource devices.</a:t>
            </a:r>
            <a:endParaRPr lang="en-US" sz="1550" dirty="0"/>
          </a:p>
        </p:txBody>
      </p:sp>
      <p:sp>
        <p:nvSpPr>
          <p:cNvPr id="5" name="Rectangle 4">
            <a:extLst>
              <a:ext uri="{FF2B5EF4-FFF2-40B4-BE49-F238E27FC236}">
                <a16:creationId xmlns:a16="http://schemas.microsoft.com/office/drawing/2014/main" id="{2CC94165-29E8-E854-0E97-366CA2B5C6B9}"/>
              </a:ext>
            </a:extLst>
          </p:cNvPr>
          <p:cNvSpPr/>
          <p:nvPr/>
        </p:nvSpPr>
        <p:spPr>
          <a:xfrm>
            <a:off x="12812750" y="7683190"/>
            <a:ext cx="1817649" cy="5464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masis MT Pro Black" panose="02040A04050005020304" pitchFamily="18" charset="0"/>
              </a:rPr>
              <a:t>Project - 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856</Words>
  <Application>Microsoft Office PowerPoint</Application>
  <PresentationFormat>Custom</PresentationFormat>
  <Paragraphs>59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Alice</vt:lpstr>
      <vt:lpstr>Lora</vt:lpstr>
      <vt:lpstr>Amasis MT Pro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Vansh Sehgal</dc:creator>
  <cp:lastModifiedBy>Vansh Sehgal</cp:lastModifiedBy>
  <cp:revision>2</cp:revision>
  <dcterms:created xsi:type="dcterms:W3CDTF">2025-09-10T18:30:46Z</dcterms:created>
  <dcterms:modified xsi:type="dcterms:W3CDTF">2025-09-10T19:14:50Z</dcterms:modified>
</cp:coreProperties>
</file>